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7" r:id="rId2"/>
    <p:sldId id="291" r:id="rId3"/>
    <p:sldId id="286" r:id="rId4"/>
    <p:sldId id="292" r:id="rId5"/>
    <p:sldId id="293" r:id="rId6"/>
    <p:sldId id="295" r:id="rId7"/>
    <p:sldId id="294" r:id="rId8"/>
    <p:sldId id="296" r:id="rId9"/>
    <p:sldId id="297" r:id="rId10"/>
    <p:sldId id="298" r:id="rId11"/>
    <p:sldId id="299" r:id="rId12"/>
    <p:sldId id="269" r:id="rId13"/>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6" autoAdjust="0"/>
  </p:normalViewPr>
  <p:slideViewPr>
    <p:cSldViewPr snapToGrid="0">
      <p:cViewPr varScale="1">
        <p:scale>
          <a:sx n="82" d="100"/>
          <a:sy n="82" d="100"/>
        </p:scale>
        <p:origin x="97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07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11</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816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2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a:t>
            </a:r>
            <a:r>
              <a:rPr lang="de-DE" baseline="0" dirty="0" err="1" smtClean="0">
                <a:sym typeface="Wingdings" panose="05000000000000000000" pitchFamily="2" charset="2"/>
              </a:rPr>
              <a:t>porable</a:t>
            </a:r>
            <a:r>
              <a:rPr lang="de-DE" baseline="0" dirty="0" smtClean="0">
                <a:sym typeface="Wingdings" panose="05000000000000000000" pitchFamily="2" charset="2"/>
              </a:rPr>
              <a:t>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a:t>
            </a:r>
            <a:r>
              <a:rPr lang="de-DE" baseline="0" dirty="0" err="1" smtClean="0"/>
              <a:t>einzelnden</a:t>
            </a:r>
            <a:r>
              <a:rPr lang="de-DE" baseline="0" dirty="0" smtClean="0"/>
              <a:t> Teile des </a:t>
            </a:r>
            <a:r>
              <a:rPr lang="de-DE" baseline="0" dirty="0" err="1" smtClean="0"/>
              <a:t>Gestikulasers</a:t>
            </a:r>
            <a:r>
              <a:rPr lang="de-DE" baseline="0" dirty="0" smtClean="0"/>
              <a:t> eingehen</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4</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151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5</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94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endParaRPr lang="de-DE" baseline="0" dirty="0" smtClean="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6</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735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einer Anlernphase und einem Live Betrieb.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7</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063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endParaRPr lang="de-DE" baseline="0" dirty="0" smtClean="0"/>
          </a:p>
          <a:p>
            <a:r>
              <a:rPr lang="de-DE" baseline="0" dirty="0" smtClean="0"/>
              <a:t>-- Gelaber von Daniel, was auch immer er erzählen will –</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8</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725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9</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007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10</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710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cstate="email">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cstate="email">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userDrawn="1">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cstate="email">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err="1" smtClean="0">
                <a:solidFill>
                  <a:schemeClr val="dk2"/>
                </a:solidFill>
                <a:latin typeface="Arial"/>
                <a:ea typeface="Arial"/>
                <a:cs typeface="Arial"/>
                <a:sym typeface="Arial"/>
              </a:rPr>
              <a:t>Gestikulaser</a:t>
            </a:r>
            <a:r>
              <a:rPr lang="de-DE" sz="900" b="0" i="0" u="none" strike="noStrike" cap="none" dirty="0" smtClean="0">
                <a:solidFill>
                  <a:schemeClr val="dk2"/>
                </a:solidFill>
                <a:latin typeface="Arial"/>
                <a:ea typeface="Arial"/>
                <a:cs typeface="Arial"/>
                <a:sym typeface="Arial"/>
              </a:rPr>
              <a:t> – Die neue</a:t>
            </a:r>
            <a:r>
              <a:rPr lang="de-DE" sz="900" b="0" i="0" u="none" strike="noStrike" cap="none" baseline="0" dirty="0" smtClean="0">
                <a:solidFill>
                  <a:schemeClr val="dk2"/>
                </a:solidFill>
                <a:latin typeface="Arial"/>
                <a:ea typeface="Arial"/>
                <a:cs typeface="Arial"/>
                <a:sym typeface="Arial"/>
              </a:rPr>
              <a:t> Möglichkeit der Gestenerkennung</a:t>
            </a:r>
            <a:r>
              <a:rPr lang="de-DE" sz="900" b="0" i="0" u="none" strike="noStrike" cap="none" dirty="0" smtClean="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Christoph Behr,</a:t>
            </a:r>
            <a:r>
              <a:rPr lang="de-DE" sz="900" b="0" i="0" u="none" strike="noStrike" cap="none" baseline="0" dirty="0" smtClean="0">
                <a:solidFill>
                  <a:schemeClr val="dk2"/>
                </a:solidFill>
                <a:latin typeface="Arial"/>
                <a:ea typeface="Arial"/>
                <a:cs typeface="Arial"/>
                <a:sym typeface="Arial"/>
              </a:rPr>
              <a:t> Cailing Fu, Nicole </a:t>
            </a:r>
            <a:r>
              <a:rPr lang="de-DE" sz="900" b="0" i="0" u="none" strike="noStrike" cap="none" baseline="0" dirty="0" err="1" smtClean="0">
                <a:solidFill>
                  <a:schemeClr val="dk2"/>
                </a:solidFill>
                <a:latin typeface="Arial"/>
                <a:ea typeface="Arial"/>
                <a:cs typeface="Arial"/>
                <a:sym typeface="Arial"/>
              </a:rPr>
              <a:t>Grubert</a:t>
            </a:r>
            <a:r>
              <a:rPr lang="de-DE" sz="900" b="0" i="0" u="none" strike="noStrike" cap="none" baseline="0" dirty="0" smtClean="0">
                <a:solidFill>
                  <a:schemeClr val="dk2"/>
                </a:solidFill>
                <a:latin typeface="Arial"/>
                <a:ea typeface="Arial"/>
                <a:cs typeface="Arial"/>
                <a:sym typeface="Arial"/>
              </a:rPr>
              <a:t>, Daniel Wolff</a:t>
            </a:r>
            <a:r>
              <a:rPr lang="de-DE" sz="900" b="0" i="0" u="none" strike="noStrike" cap="none" dirty="0" smtClean="0">
                <a:solidFill>
                  <a:schemeClr val="dk2"/>
                </a:solidFill>
                <a:latin typeface="Arial"/>
                <a:ea typeface="Arial"/>
                <a:cs typeface="Arial"/>
                <a:sym typeface="Arial"/>
              </a:rPr>
              <a:t>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16.11.2018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dirty="0">
              <a:solidFill>
                <a:schemeClr val="dk2"/>
              </a:solidFill>
              <a:latin typeface="Arial"/>
              <a:ea typeface="Arial"/>
              <a:cs typeface="Arial"/>
              <a:sym typeface="Arial"/>
            </a:endParaRPr>
          </a:p>
        </p:txBody>
      </p:sp>
      <p:pic>
        <p:nvPicPr>
          <p:cNvPr id="15" name="Shape 15"/>
          <p:cNvPicPr preferRelativeResize="0"/>
          <p:nvPr/>
        </p:nvPicPr>
        <p:blipFill rotWithShape="1">
          <a:blip r:embed="rId5" cstate="email">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6" cstate="email">
            <a:alphaModFix/>
          </a:blip>
          <a:srcRect/>
          <a:stretch/>
        </p:blipFill>
        <p:spPr>
          <a:xfrm>
            <a:off x="8798400" y="6044400"/>
            <a:ext cx="3179066" cy="813600"/>
          </a:xfrm>
          <a:prstGeom prst="rect">
            <a:avLst/>
          </a:prstGeom>
          <a:noFill/>
          <a:ln>
            <a:noFill/>
          </a:ln>
        </p:spPr>
      </p:pic>
      <p:pic>
        <p:nvPicPr>
          <p:cNvPr id="2" name="Grafik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09215" y="-2157"/>
            <a:ext cx="668251" cy="81654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205870" y="3429855"/>
            <a:ext cx="7765313" cy="1132316"/>
          </a:xfrm>
          <a:prstGeom prst="rect">
            <a:avLst/>
          </a:prstGeom>
          <a:noFill/>
          <a:ln>
            <a:noFill/>
          </a:ln>
        </p:spPr>
        <p:txBody>
          <a:bodyPr spcFirstLastPara="1" wrap="square" lIns="0" tIns="0" rIns="0" bIns="0" anchor="t" anchorCtr="0">
            <a:noAutofit/>
          </a:bodyPr>
          <a:lstStyle/>
          <a:p>
            <a:pPr lvl="0" algn="ctr"/>
            <a:r>
              <a:rPr lang="de-DE" b="0" dirty="0"/>
              <a:t>Die neue Möglichkeit der Gestenerkennung</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710" y="0"/>
            <a:ext cx="4372289" cy="5342562"/>
          </a:xfrm>
          <a:prstGeom prst="rect">
            <a:avLst/>
          </a:prstGeom>
        </p:spPr>
      </p:pic>
      <p:sp>
        <p:nvSpPr>
          <p:cNvPr id="6" name="Untertitel 4"/>
          <p:cNvSpPr>
            <a:spLocks noGrp="1"/>
          </p:cNvSpPr>
          <p:nvPr>
            <p:ph type="subTitle" idx="1"/>
          </p:nvPr>
        </p:nvSpPr>
        <p:spPr>
          <a:xfrm>
            <a:off x="455105" y="4562171"/>
            <a:ext cx="6151178" cy="780391"/>
          </a:xfrm>
        </p:spPr>
        <p:txBody>
          <a:bodyPr/>
          <a:lstStyle/>
          <a:p>
            <a:r>
              <a:rPr lang="de-DE" dirty="0" smtClean="0"/>
              <a:t>Von:</a:t>
            </a:r>
          </a:p>
          <a:p>
            <a:r>
              <a:rPr lang="de-DE" dirty="0" smtClean="0"/>
              <a:t>Christoph Behr, </a:t>
            </a:r>
          </a:p>
          <a:p>
            <a:r>
              <a:rPr lang="de-DE" dirty="0" smtClean="0"/>
              <a:t>Cailing Fu, </a:t>
            </a:r>
          </a:p>
          <a:p>
            <a:r>
              <a:rPr lang="de-DE" dirty="0" smtClean="0"/>
              <a:t>Nicole </a:t>
            </a:r>
            <a:r>
              <a:rPr lang="de-DE" dirty="0" err="1" smtClean="0"/>
              <a:t>Grubert</a:t>
            </a:r>
            <a:r>
              <a:rPr lang="de-DE" dirty="0" smtClean="0"/>
              <a:t> </a:t>
            </a:r>
          </a:p>
          <a:p>
            <a:r>
              <a:rPr lang="de-DE" dirty="0" smtClean="0"/>
              <a:t>und Daniel Wolff </a:t>
            </a:r>
            <a:endParaRPr lang="de-DE" dirty="0" smtClean="0"/>
          </a:p>
        </p:txBody>
      </p:sp>
      <p:sp>
        <p:nvSpPr>
          <p:cNvPr id="5" name="Rechteck 4"/>
          <p:cNvSpPr/>
          <p:nvPr/>
        </p:nvSpPr>
        <p:spPr>
          <a:xfrm>
            <a:off x="0" y="0"/>
            <a:ext cx="7971183" cy="264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34" y="1020333"/>
            <a:ext cx="7971183" cy="22985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Anwendungsmöglichkeiten</a:t>
            </a:r>
            <a:endParaRPr lang="de-DE" dirty="0"/>
          </a:p>
        </p:txBody>
      </p:sp>
      <p:sp>
        <p:nvSpPr>
          <p:cNvPr id="17" name="Ellipse 16"/>
          <p:cNvSpPr/>
          <p:nvPr/>
        </p:nvSpPr>
        <p:spPr>
          <a:xfrm>
            <a:off x="5498816" y="2893998"/>
            <a:ext cx="1512276" cy="903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chemeClr val="tx1"/>
                </a:solidFill>
              </a:rPr>
              <a:t>Beispiele</a:t>
            </a:r>
          </a:p>
        </p:txBody>
      </p:sp>
      <p:pic>
        <p:nvPicPr>
          <p:cNvPr id="18" name="Grafik 17"/>
          <p:cNvPicPr>
            <a:picLocks noChangeAspect="1"/>
          </p:cNvPicPr>
          <p:nvPr/>
        </p:nvPicPr>
        <p:blipFill rotWithShape="1">
          <a:blip r:embed="rId3">
            <a:extLst>
              <a:ext uri="{28A0092B-C50C-407E-A947-70E740481C1C}">
                <a14:useLocalDpi xmlns:a14="http://schemas.microsoft.com/office/drawing/2010/main" val="0"/>
              </a:ext>
            </a:extLst>
          </a:blip>
          <a:srcRect l="9411" r="16249" b="5229"/>
          <a:stretch/>
        </p:blipFill>
        <p:spPr>
          <a:xfrm>
            <a:off x="7891045" y="1491520"/>
            <a:ext cx="2145566" cy="1552742"/>
          </a:xfrm>
          <a:prstGeom prst="rect">
            <a:avLst/>
          </a:prstGeom>
        </p:spPr>
      </p:pic>
      <p:pic>
        <p:nvPicPr>
          <p:cNvPr id="19" name="Grafik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479" y="1135796"/>
            <a:ext cx="2053440" cy="1958549"/>
          </a:xfrm>
          <a:prstGeom prst="rect">
            <a:avLst/>
          </a:prstGeom>
        </p:spPr>
      </p:pic>
      <p:pic>
        <p:nvPicPr>
          <p:cNvPr id="20" name="Grafik 19"/>
          <p:cNvPicPr>
            <a:picLocks noChangeAspect="1"/>
          </p:cNvPicPr>
          <p:nvPr/>
        </p:nvPicPr>
        <p:blipFill rotWithShape="1">
          <a:blip r:embed="rId5">
            <a:extLst>
              <a:ext uri="{28A0092B-C50C-407E-A947-70E740481C1C}">
                <a14:useLocalDpi xmlns:a14="http://schemas.microsoft.com/office/drawing/2010/main" val="0"/>
              </a:ext>
            </a:extLst>
          </a:blip>
          <a:srcRect l="10380" t="13352" r="8285" b="4362"/>
          <a:stretch/>
        </p:blipFill>
        <p:spPr>
          <a:xfrm>
            <a:off x="7633155" y="4136509"/>
            <a:ext cx="1678806" cy="1061540"/>
          </a:xfrm>
          <a:prstGeom prst="rect">
            <a:avLst/>
          </a:prstGeom>
        </p:spPr>
      </p:pic>
      <p:sp>
        <p:nvSpPr>
          <p:cNvPr id="21" name="Textfeld 20"/>
          <p:cNvSpPr txBox="1"/>
          <p:nvPr/>
        </p:nvSpPr>
        <p:spPr>
          <a:xfrm>
            <a:off x="9296416" y="4667279"/>
            <a:ext cx="1826751" cy="738664"/>
          </a:xfrm>
          <a:prstGeom prst="rect">
            <a:avLst/>
          </a:prstGeom>
          <a:noFill/>
        </p:spPr>
        <p:txBody>
          <a:bodyPr wrap="square" rtlCol="0">
            <a:spAutoFit/>
          </a:bodyPr>
          <a:lstStyle/>
          <a:p>
            <a:pPr algn="ctr"/>
            <a:r>
              <a:rPr lang="de-DE" dirty="0" smtClean="0"/>
              <a:t>Steuerung einer Drohne oder eines Autos</a:t>
            </a:r>
            <a:endParaRPr lang="de-DE" dirty="0"/>
          </a:p>
        </p:txBody>
      </p:sp>
      <p:pic>
        <p:nvPicPr>
          <p:cNvPr id="22" name="Grafik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3614" y="3797535"/>
            <a:ext cx="2635305" cy="1746437"/>
          </a:xfrm>
          <a:prstGeom prst="rect">
            <a:avLst/>
          </a:prstGeom>
        </p:spPr>
      </p:pic>
      <p:sp>
        <p:nvSpPr>
          <p:cNvPr id="23" name="Textfeld 22"/>
          <p:cNvSpPr txBox="1"/>
          <p:nvPr/>
        </p:nvSpPr>
        <p:spPr>
          <a:xfrm>
            <a:off x="8963828" y="1332171"/>
            <a:ext cx="2220684" cy="523220"/>
          </a:xfrm>
          <a:prstGeom prst="rect">
            <a:avLst/>
          </a:prstGeom>
          <a:noFill/>
        </p:spPr>
        <p:txBody>
          <a:bodyPr wrap="square" rtlCol="0">
            <a:spAutoFit/>
          </a:bodyPr>
          <a:lstStyle/>
          <a:p>
            <a:pPr algn="ctr"/>
            <a:r>
              <a:rPr lang="de-DE" dirty="0" smtClean="0"/>
              <a:t>Steuerung unserer Laserharfe</a:t>
            </a:r>
            <a:endParaRPr lang="de-DE" dirty="0"/>
          </a:p>
        </p:txBody>
      </p:sp>
      <p:sp>
        <p:nvSpPr>
          <p:cNvPr id="24" name="Textfeld 23"/>
          <p:cNvSpPr txBox="1"/>
          <p:nvPr/>
        </p:nvSpPr>
        <p:spPr>
          <a:xfrm>
            <a:off x="483997" y="1556690"/>
            <a:ext cx="1626157" cy="738664"/>
          </a:xfrm>
          <a:prstGeom prst="rect">
            <a:avLst/>
          </a:prstGeom>
          <a:noFill/>
        </p:spPr>
        <p:txBody>
          <a:bodyPr wrap="square" rtlCol="0">
            <a:spAutoFit/>
          </a:bodyPr>
          <a:lstStyle/>
          <a:p>
            <a:pPr algn="ctr"/>
            <a:r>
              <a:rPr lang="de-DE" dirty="0" smtClean="0"/>
              <a:t>Steuerung einer Smart Home </a:t>
            </a:r>
            <a:r>
              <a:rPr lang="de-DE" dirty="0"/>
              <a:t>E</a:t>
            </a:r>
            <a:r>
              <a:rPr lang="de-DE" dirty="0" smtClean="0"/>
              <a:t>inrichtung</a:t>
            </a:r>
            <a:endParaRPr lang="de-DE" dirty="0"/>
          </a:p>
        </p:txBody>
      </p:sp>
      <p:sp>
        <p:nvSpPr>
          <p:cNvPr id="25" name="Textfeld 24"/>
          <p:cNvSpPr txBox="1"/>
          <p:nvPr/>
        </p:nvSpPr>
        <p:spPr>
          <a:xfrm>
            <a:off x="276559" y="4344403"/>
            <a:ext cx="1761323" cy="738664"/>
          </a:xfrm>
          <a:prstGeom prst="rect">
            <a:avLst/>
          </a:prstGeom>
          <a:noFill/>
        </p:spPr>
        <p:txBody>
          <a:bodyPr wrap="square" rtlCol="0">
            <a:spAutoFit/>
          </a:bodyPr>
          <a:lstStyle/>
          <a:p>
            <a:pPr algn="ctr"/>
            <a:r>
              <a:rPr lang="de-DE" dirty="0" smtClean="0"/>
              <a:t>Ganzkörper Gestenerkennung im Cave</a:t>
            </a:r>
            <a:endParaRPr lang="de-DE" dirty="0"/>
          </a:p>
        </p:txBody>
      </p:sp>
      <p:cxnSp>
        <p:nvCxnSpPr>
          <p:cNvPr id="27" name="Gerade Verbindung mit Pfeil 26"/>
          <p:cNvCxnSpPr>
            <a:stCxn id="17" idx="1"/>
            <a:endCxn id="19" idx="3"/>
          </p:cNvCxnSpPr>
          <p:nvPr/>
        </p:nvCxnSpPr>
        <p:spPr>
          <a:xfrm flipH="1" flipV="1">
            <a:off x="4608919" y="2115071"/>
            <a:ext cx="1111365" cy="91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7" idx="3"/>
            <a:endCxn id="22" idx="3"/>
          </p:cNvCxnSpPr>
          <p:nvPr/>
        </p:nvCxnSpPr>
        <p:spPr>
          <a:xfrm flipH="1">
            <a:off x="4608919" y="3665215"/>
            <a:ext cx="1111365" cy="1005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7" idx="5"/>
            <a:endCxn id="20" idx="1"/>
          </p:cNvCxnSpPr>
          <p:nvPr/>
        </p:nvCxnSpPr>
        <p:spPr>
          <a:xfrm>
            <a:off x="6789624" y="3665215"/>
            <a:ext cx="843531" cy="100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7" idx="7"/>
            <a:endCxn id="18" idx="1"/>
          </p:cNvCxnSpPr>
          <p:nvPr/>
        </p:nvCxnSpPr>
        <p:spPr>
          <a:xfrm flipV="1">
            <a:off x="6789624" y="2267891"/>
            <a:ext cx="1101421" cy="75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265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Sponsoren</a:t>
            </a:r>
            <a:endParaRPr lang="de-DE" dirty="0"/>
          </a:p>
        </p:txBody>
      </p:sp>
      <p:sp>
        <p:nvSpPr>
          <p:cNvPr id="2" name="Rechteck 1"/>
          <p:cNvSpPr/>
          <p:nvPr/>
        </p:nvSpPr>
        <p:spPr>
          <a:xfrm>
            <a:off x="1230922" y="961889"/>
            <a:ext cx="9120553" cy="4573560"/>
          </a:xfrm>
          <a:prstGeom prst="rect">
            <a:avLst/>
          </a:prstGeom>
        </p:spPr>
        <p:txBody>
          <a:bodyPr wrap="square">
            <a:spAutoFit/>
          </a:bodyPr>
          <a:lstStyle/>
          <a:p>
            <a:pPr marL="0" lvl="0" indent="0">
              <a:lnSpc>
                <a:spcPct val="80000"/>
              </a:lnSpc>
              <a:buNone/>
            </a:pPr>
            <a:r>
              <a:rPr lang="de-DE" sz="2800" dirty="0"/>
              <a:t>Wir danken unseren Sponsoren für die Unterstützung:</a:t>
            </a:r>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Würth </a:t>
            </a:r>
            <a:r>
              <a:rPr lang="de-DE" sz="2400" dirty="0"/>
              <a:t>Elektronik</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a:t>
            </a:r>
            <a:r>
              <a:rPr lang="de-DE" sz="2400" dirty="0" err="1" smtClean="0"/>
              <a:t>Aconity</a:t>
            </a:r>
            <a:r>
              <a:rPr lang="de-DE" sz="2400" dirty="0" smtClean="0"/>
              <a:t> </a:t>
            </a:r>
            <a:r>
              <a:rPr lang="de-DE" sz="2400" dirty="0"/>
              <a:t>3D</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Fraunhofer </a:t>
            </a:r>
            <a:r>
              <a:rPr lang="de-DE" sz="2400" dirty="0"/>
              <a:t>ILT</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198" y="1749806"/>
            <a:ext cx="2411895" cy="110102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460" y="3447585"/>
            <a:ext cx="3733800" cy="885825"/>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val="0"/>
              </a:ext>
            </a:extLst>
          </a:blip>
          <a:srcRect t="34967" b="33096"/>
          <a:stretch/>
        </p:blipFill>
        <p:spPr>
          <a:xfrm>
            <a:off x="5401752" y="4874687"/>
            <a:ext cx="3003215" cy="959137"/>
          </a:xfrm>
          <a:prstGeom prst="rect">
            <a:avLst/>
          </a:prstGeom>
        </p:spPr>
      </p:pic>
    </p:spTree>
    <p:extLst>
      <p:ext uri="{BB962C8B-B14F-4D97-AF65-F5344CB8AC3E}">
        <p14:creationId xmlns:p14="http://schemas.microsoft.com/office/powerpoint/2010/main" val="1695396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754" y="1055078"/>
            <a:ext cx="3188676" cy="3896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6" name="Textfeld 5"/>
          <p:cNvSpPr txBox="1"/>
          <p:nvPr/>
        </p:nvSpPr>
        <p:spPr>
          <a:xfrm>
            <a:off x="1212351" y="1366462"/>
            <a:ext cx="3464410" cy="1477328"/>
          </a:xfrm>
          <a:prstGeom prst="rect">
            <a:avLst/>
          </a:prstGeom>
          <a:noFill/>
        </p:spPr>
        <p:txBody>
          <a:bodyPr wrap="none" rtlCol="0">
            <a:spAutoFit/>
          </a:bodyPr>
          <a:lstStyle/>
          <a:p>
            <a:r>
              <a:rPr lang="de-DE" sz="2000" dirty="0"/>
              <a:t>Stand der Technik: </a:t>
            </a:r>
          </a:p>
          <a:p>
            <a:pPr marL="285750" indent="-285750">
              <a:buFont typeface="Arial" panose="020B0604020202020204" pitchFamily="34" charset="0"/>
              <a:buChar char="•"/>
            </a:pPr>
            <a:r>
              <a:rPr lang="de-DE" dirty="0"/>
              <a:t>Gerätebasierte Gestensteuerung</a:t>
            </a:r>
          </a:p>
          <a:p>
            <a:pPr marL="742950" lvl="1" indent="-285750">
              <a:buFont typeface="Wingdings" panose="05000000000000000000" pitchFamily="2" charset="2"/>
              <a:buChar char="§"/>
            </a:pPr>
            <a:r>
              <a:rPr lang="de-DE" dirty="0"/>
              <a:t>Sensorhandschuh</a:t>
            </a:r>
          </a:p>
          <a:p>
            <a:pPr marL="742950" lvl="1" indent="-285750">
              <a:buFont typeface="Wingdings" panose="05000000000000000000" pitchFamily="2" charset="2"/>
              <a:buChar char="§"/>
            </a:pPr>
            <a:r>
              <a:rPr lang="de-DE" dirty="0"/>
              <a:t>Wii Controller</a:t>
            </a:r>
          </a:p>
          <a:p>
            <a:pPr marL="285750" indent="-285750">
              <a:buFont typeface="Arial" panose="020B0604020202020204" pitchFamily="34" charset="0"/>
              <a:buChar char="•"/>
            </a:pPr>
            <a:r>
              <a:rPr lang="de-DE" dirty="0"/>
              <a:t>Kamerabasierte </a:t>
            </a:r>
            <a:r>
              <a:rPr lang="de-DE" dirty="0" err="1"/>
              <a:t>gestensteuerung</a:t>
            </a:r>
            <a:endParaRPr lang="de-DE" dirty="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7" name="Textfeld 6"/>
          <p:cNvSpPr txBox="1"/>
          <p:nvPr/>
        </p:nvSpPr>
        <p:spPr>
          <a:xfrm>
            <a:off x="1212351" y="3744638"/>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1128" y="1172109"/>
            <a:ext cx="2817743" cy="107281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128" y="3817682"/>
            <a:ext cx="3524250" cy="176212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194" y="2294032"/>
            <a:ext cx="2360758" cy="132935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Der </a:t>
            </a:r>
            <a:r>
              <a:rPr lang="de-DE" dirty="0" err="1" smtClean="0"/>
              <a:t>Gestikulaser</a:t>
            </a:r>
            <a:endParaRPr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2941" t="6583" r="37412" b="18121"/>
          <a:stretch/>
        </p:blipFill>
        <p:spPr>
          <a:xfrm>
            <a:off x="2578290" y="961859"/>
            <a:ext cx="2000483" cy="1735017"/>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l="18807" t="7350" r="23763" b="9059"/>
          <a:stretch/>
        </p:blipFill>
        <p:spPr>
          <a:xfrm>
            <a:off x="6412635" y="1038396"/>
            <a:ext cx="2285146" cy="1890755"/>
          </a:xfrm>
          <a:prstGeom prst="rect">
            <a:avLst/>
          </a:prstGeom>
        </p:spPr>
      </p:pic>
      <p:pic>
        <p:nvPicPr>
          <p:cNvPr id="4" name="Grafik 3"/>
          <p:cNvPicPr>
            <a:picLocks noChangeAspect="1"/>
          </p:cNvPicPr>
          <p:nvPr/>
        </p:nvPicPr>
        <p:blipFill rotWithShape="1">
          <a:blip r:embed="rId5">
            <a:extLst>
              <a:ext uri="{28A0092B-C50C-407E-A947-70E740481C1C}">
                <a14:useLocalDpi xmlns:a14="http://schemas.microsoft.com/office/drawing/2010/main" val="0"/>
              </a:ext>
            </a:extLst>
          </a:blip>
          <a:srcRect l="13563" r="24533" b="8166"/>
          <a:stretch/>
        </p:blipFill>
        <p:spPr>
          <a:xfrm>
            <a:off x="6588368" y="4047321"/>
            <a:ext cx="1933779" cy="1630791"/>
          </a:xfrm>
          <a:prstGeom prst="rect">
            <a:avLst/>
          </a:prstGeom>
        </p:spPr>
      </p:pic>
      <p:pic>
        <p:nvPicPr>
          <p:cNvPr id="5" name="Grafik 4"/>
          <p:cNvPicPr>
            <a:picLocks noChangeAspect="1"/>
          </p:cNvPicPr>
          <p:nvPr/>
        </p:nvPicPr>
        <p:blipFill rotWithShape="1">
          <a:blip r:embed="rId6">
            <a:extLst>
              <a:ext uri="{28A0092B-C50C-407E-A947-70E740481C1C}">
                <a14:useLocalDpi xmlns:a14="http://schemas.microsoft.com/office/drawing/2010/main" val="0"/>
              </a:ext>
            </a:extLst>
          </a:blip>
          <a:srcRect l="21431" t="17778" r="45336" b="14701"/>
          <a:stretch/>
        </p:blipFill>
        <p:spPr>
          <a:xfrm>
            <a:off x="2845356" y="3984521"/>
            <a:ext cx="1466350" cy="1693591"/>
          </a:xfrm>
          <a:prstGeom prst="rect">
            <a:avLst/>
          </a:prstGeom>
        </p:spPr>
      </p:pic>
      <p:sp>
        <p:nvSpPr>
          <p:cNvPr id="6" name="Pfeil nach rechts 5"/>
          <p:cNvSpPr/>
          <p:nvPr/>
        </p:nvSpPr>
        <p:spPr>
          <a:xfrm>
            <a:off x="4995728" y="1770185"/>
            <a:ext cx="744045" cy="398584"/>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rot="5400000">
            <a:off x="7310903" y="3299126"/>
            <a:ext cx="597828" cy="378219"/>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rot="10800000">
            <a:off x="4995728" y="4747845"/>
            <a:ext cx="683732" cy="391163"/>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81393" y="1247570"/>
            <a:ext cx="1725721" cy="738664"/>
          </a:xfrm>
          <a:prstGeom prst="rect">
            <a:avLst/>
          </a:prstGeom>
          <a:noFill/>
        </p:spPr>
        <p:txBody>
          <a:bodyPr wrap="square" rtlCol="0">
            <a:spAutoFit/>
          </a:bodyPr>
          <a:lstStyle/>
          <a:p>
            <a:pPr algn="ctr"/>
            <a:r>
              <a:rPr lang="de-DE" b="1" dirty="0" smtClean="0"/>
              <a:t>Steckmodule</a:t>
            </a:r>
            <a:r>
              <a:rPr lang="de-DE" dirty="0" smtClean="0"/>
              <a:t> für leichten Transport und Aufbau</a:t>
            </a:r>
            <a:endParaRPr lang="de-DE" dirty="0"/>
          </a:p>
        </p:txBody>
      </p:sp>
      <p:sp>
        <p:nvSpPr>
          <p:cNvPr id="21" name="Textfeld 20"/>
          <p:cNvSpPr txBox="1"/>
          <p:nvPr/>
        </p:nvSpPr>
        <p:spPr>
          <a:xfrm>
            <a:off x="8868957" y="1245108"/>
            <a:ext cx="2069123" cy="738664"/>
          </a:xfrm>
          <a:prstGeom prst="rect">
            <a:avLst/>
          </a:prstGeom>
          <a:noFill/>
        </p:spPr>
        <p:txBody>
          <a:bodyPr wrap="square" rtlCol="0">
            <a:spAutoFit/>
          </a:bodyPr>
          <a:lstStyle/>
          <a:p>
            <a:pPr algn="ctr"/>
            <a:r>
              <a:rPr lang="de-DE" dirty="0" smtClean="0"/>
              <a:t>Erkennen von Mustern durch </a:t>
            </a:r>
            <a:r>
              <a:rPr lang="de-DE" b="1" dirty="0" smtClean="0"/>
              <a:t>Lichtreflexionen</a:t>
            </a:r>
            <a:r>
              <a:rPr lang="de-DE" dirty="0" smtClean="0"/>
              <a:t> der Hand</a:t>
            </a:r>
            <a:endParaRPr lang="de-DE" dirty="0"/>
          </a:p>
        </p:txBody>
      </p:sp>
      <p:sp>
        <p:nvSpPr>
          <p:cNvPr id="8" name="Textfeld 7"/>
          <p:cNvSpPr txBox="1"/>
          <p:nvPr/>
        </p:nvSpPr>
        <p:spPr>
          <a:xfrm>
            <a:off x="9033531" y="4245676"/>
            <a:ext cx="1739976" cy="1169551"/>
          </a:xfrm>
          <a:prstGeom prst="rect">
            <a:avLst/>
          </a:prstGeom>
          <a:noFill/>
        </p:spPr>
        <p:txBody>
          <a:bodyPr wrap="square" rtlCol="0">
            <a:spAutoFit/>
          </a:bodyPr>
          <a:lstStyle/>
          <a:p>
            <a:pPr algn="ctr"/>
            <a:r>
              <a:rPr lang="de-DE" dirty="0" smtClean="0"/>
              <a:t>Interpretation der Reflexionsmuster anhand eines </a:t>
            </a:r>
            <a:r>
              <a:rPr lang="de-DE" b="1" dirty="0" err="1" smtClean="0"/>
              <a:t>Machine</a:t>
            </a:r>
            <a:r>
              <a:rPr lang="de-DE" dirty="0" smtClean="0"/>
              <a:t> </a:t>
            </a:r>
            <a:r>
              <a:rPr lang="de-DE" b="1" dirty="0" smtClean="0"/>
              <a:t>Learning</a:t>
            </a:r>
            <a:r>
              <a:rPr lang="de-DE" dirty="0" smtClean="0"/>
              <a:t> Algorithmus</a:t>
            </a:r>
            <a:endParaRPr lang="de-DE" dirty="0"/>
          </a:p>
        </p:txBody>
      </p:sp>
      <p:sp>
        <p:nvSpPr>
          <p:cNvPr id="9" name="Textfeld 8"/>
          <p:cNvSpPr txBox="1"/>
          <p:nvPr/>
        </p:nvSpPr>
        <p:spPr>
          <a:xfrm>
            <a:off x="828538" y="4524781"/>
            <a:ext cx="1431429" cy="738664"/>
          </a:xfrm>
          <a:prstGeom prst="rect">
            <a:avLst/>
          </a:prstGeom>
          <a:noFill/>
        </p:spPr>
        <p:txBody>
          <a:bodyPr wrap="square" rtlCol="0">
            <a:spAutoFit/>
          </a:bodyPr>
          <a:lstStyle/>
          <a:p>
            <a:pPr algn="ctr"/>
            <a:r>
              <a:rPr lang="de-DE" b="1" dirty="0" smtClean="0"/>
              <a:t>Steuern</a:t>
            </a:r>
            <a:r>
              <a:rPr lang="de-DE" dirty="0" smtClean="0"/>
              <a:t> eines beliebigen Endgerätes</a:t>
            </a:r>
            <a:endParaRPr lang="de-DE" dirty="0"/>
          </a:p>
        </p:txBody>
      </p:sp>
      <p:sp>
        <p:nvSpPr>
          <p:cNvPr id="10" name="Pfeil nach links, rechts und oben 9"/>
          <p:cNvSpPr/>
          <p:nvPr/>
        </p:nvSpPr>
        <p:spPr>
          <a:xfrm rot="20739382">
            <a:off x="2883133" y="3591101"/>
            <a:ext cx="692448" cy="392102"/>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06514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Photoplatte</a:t>
            </a:r>
            <a:endParaRPr lang="de-DE" dirty="0"/>
          </a:p>
        </p:txBody>
      </p:sp>
      <p:sp>
        <p:nvSpPr>
          <p:cNvPr id="5" name="Textfeld 4"/>
          <p:cNvSpPr txBox="1"/>
          <p:nvPr/>
        </p:nvSpPr>
        <p:spPr>
          <a:xfrm>
            <a:off x="961292" y="1220075"/>
            <a:ext cx="3329355" cy="1231106"/>
          </a:xfrm>
          <a:prstGeom prst="rect">
            <a:avLst/>
          </a:prstGeom>
          <a:noFill/>
        </p:spPr>
        <p:txBody>
          <a:bodyPr wrap="square" rtlCol="0">
            <a:spAutoFit/>
          </a:bodyPr>
          <a:lstStyle/>
          <a:p>
            <a:pPr algn="ctr"/>
            <a:r>
              <a:rPr lang="de-DE" sz="2000" dirty="0" smtClean="0">
                <a:solidFill>
                  <a:srgbClr val="FF0000"/>
                </a:solidFill>
              </a:rPr>
              <a:t>Bild </a:t>
            </a:r>
            <a:r>
              <a:rPr lang="de-DE" sz="2000" dirty="0" err="1" smtClean="0">
                <a:solidFill>
                  <a:srgbClr val="FF0000"/>
                </a:solidFill>
              </a:rPr>
              <a:t>Oktokommander</a:t>
            </a:r>
            <a:r>
              <a:rPr lang="de-DE" sz="2000" dirty="0" smtClean="0">
                <a:solidFill>
                  <a:srgbClr val="FF0000"/>
                </a:solidFill>
              </a:rPr>
              <a:t> </a:t>
            </a:r>
            <a:r>
              <a:rPr lang="de-DE" sz="2000" dirty="0">
                <a:solidFill>
                  <a:srgbClr val="FF0000"/>
                </a:solidFill>
              </a:rPr>
              <a:t>alleine mit geschlossenem Deckel</a:t>
            </a:r>
          </a:p>
          <a:p>
            <a:endParaRPr lang="de-DE" dirty="0">
              <a:solidFill>
                <a:srgbClr val="FF0000"/>
              </a:solidFill>
            </a:endParaRPr>
          </a:p>
        </p:txBody>
      </p:sp>
      <p:sp>
        <p:nvSpPr>
          <p:cNvPr id="6" name="Textfeld 5"/>
          <p:cNvSpPr txBox="1"/>
          <p:nvPr/>
        </p:nvSpPr>
        <p:spPr>
          <a:xfrm>
            <a:off x="7643446" y="1220075"/>
            <a:ext cx="3329355" cy="1231106"/>
          </a:xfrm>
          <a:prstGeom prst="rect">
            <a:avLst/>
          </a:prstGeom>
          <a:noFill/>
        </p:spPr>
        <p:txBody>
          <a:bodyPr wrap="square" rtlCol="0">
            <a:spAutoFit/>
          </a:bodyPr>
          <a:lstStyle/>
          <a:p>
            <a:pPr algn="ctr"/>
            <a:r>
              <a:rPr lang="de-DE" sz="2000" dirty="0" smtClean="0">
                <a:solidFill>
                  <a:srgbClr val="FF0000"/>
                </a:solidFill>
              </a:rPr>
              <a:t>Bild Detektormodul </a:t>
            </a:r>
          </a:p>
          <a:p>
            <a:pPr algn="ctr"/>
            <a:r>
              <a:rPr lang="de-DE" sz="2000" dirty="0" smtClean="0">
                <a:solidFill>
                  <a:srgbClr val="FF0000"/>
                </a:solidFill>
              </a:rPr>
              <a:t>alleine </a:t>
            </a:r>
            <a:r>
              <a:rPr lang="de-DE" sz="2000" dirty="0">
                <a:solidFill>
                  <a:srgbClr val="FF0000"/>
                </a:solidFill>
              </a:rPr>
              <a:t>mit geschlossenem Deckel</a:t>
            </a:r>
          </a:p>
          <a:p>
            <a:endParaRPr lang="de-DE" dirty="0">
              <a:solidFill>
                <a:srgbClr val="FF0000"/>
              </a:solidFill>
            </a:endParaRPr>
          </a:p>
        </p:txBody>
      </p:sp>
      <p:pic>
        <p:nvPicPr>
          <p:cNvPr id="7" name="Storyboard1">
            <a:hlinkClick r:id="" action="ppaction://media"/>
          </p:cNvPr>
          <p:cNvPicPr>
            <a:picLocks noChangeAspect="1"/>
          </p:cNvPicPr>
          <p:nvPr>
            <a:videoFile r:link="rId1"/>
            <p:extLst>
              <p:ext uri="{DAA4B4D4-6D71-4841-9C94-3DE7FCFB9230}">
                <p14:media xmlns:p14="http://schemas.microsoft.com/office/powerpoint/2010/main" r:embed="rId2">
                  <p14:trim end="4835"/>
                </p14:media>
              </p:ext>
            </p:extLst>
          </p:nvPr>
        </p:nvPicPr>
        <p:blipFill>
          <a:blip r:embed="rId5"/>
          <a:stretch>
            <a:fillRect/>
          </a:stretch>
        </p:blipFill>
        <p:spPr>
          <a:xfrm>
            <a:off x="2785377" y="2368241"/>
            <a:ext cx="5995207" cy="3502151"/>
          </a:xfrm>
          <a:prstGeom prst="rect">
            <a:avLst/>
          </a:prstGeom>
        </p:spPr>
      </p:pic>
    </p:spTree>
    <p:extLst>
      <p:ext uri="{BB962C8B-B14F-4D97-AF65-F5344CB8AC3E}">
        <p14:creationId xmlns:p14="http://schemas.microsoft.com/office/powerpoint/2010/main" val="879133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Oktokommander</a:t>
            </a:r>
            <a:endParaRPr lang="de-DE" dirty="0"/>
          </a:p>
        </p:txBody>
      </p:sp>
      <p:sp>
        <p:nvSpPr>
          <p:cNvPr id="8" name="Textfeld 7"/>
          <p:cNvSpPr txBox="1"/>
          <p:nvPr/>
        </p:nvSpPr>
        <p:spPr>
          <a:xfrm>
            <a:off x="1185569" y="1582598"/>
            <a:ext cx="2995762" cy="1015663"/>
          </a:xfrm>
          <a:prstGeom prst="rect">
            <a:avLst/>
          </a:prstGeom>
          <a:noFill/>
        </p:spPr>
        <p:txBody>
          <a:bodyPr wrap="square" rtlCol="0">
            <a:spAutoFit/>
          </a:bodyPr>
          <a:lstStyle/>
          <a:p>
            <a:pPr algn="ctr"/>
            <a:r>
              <a:rPr lang="de-DE" sz="2000" dirty="0" smtClean="0">
                <a:solidFill>
                  <a:srgbClr val="FF0000"/>
                </a:solidFill>
              </a:rPr>
              <a:t>Bild </a:t>
            </a:r>
            <a:r>
              <a:rPr lang="de-DE" sz="2000" dirty="0" err="1" smtClean="0">
                <a:solidFill>
                  <a:srgbClr val="FF0000"/>
                </a:solidFill>
              </a:rPr>
              <a:t>Oktokommander</a:t>
            </a:r>
            <a:r>
              <a:rPr lang="de-DE" sz="2000" dirty="0" smtClean="0">
                <a:solidFill>
                  <a:srgbClr val="FF0000"/>
                </a:solidFill>
              </a:rPr>
              <a:t> </a:t>
            </a:r>
            <a:r>
              <a:rPr lang="de-DE" sz="2000" dirty="0">
                <a:solidFill>
                  <a:srgbClr val="FF0000"/>
                </a:solidFill>
              </a:rPr>
              <a:t>alleine mit </a:t>
            </a:r>
            <a:r>
              <a:rPr lang="de-DE" sz="2000" dirty="0" smtClean="0">
                <a:solidFill>
                  <a:srgbClr val="FF0000"/>
                </a:solidFill>
              </a:rPr>
              <a:t>geschlossenem Deckel</a:t>
            </a:r>
            <a:endParaRPr lang="de-DE" dirty="0">
              <a:solidFill>
                <a:srgbClr val="FF0000"/>
              </a:solidFil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7435" r="27207"/>
          <a:stretch/>
        </p:blipFill>
        <p:spPr>
          <a:xfrm>
            <a:off x="5920152" y="1137122"/>
            <a:ext cx="5483726" cy="3970458"/>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11634" t="5602" r="30384" b="4994"/>
          <a:stretch/>
        </p:blipFill>
        <p:spPr>
          <a:xfrm>
            <a:off x="468018" y="4263755"/>
            <a:ext cx="1863650" cy="1359877"/>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val="0"/>
              </a:ext>
            </a:extLst>
          </a:blip>
          <a:srcRect l="12308" t="10885" r="36731" b="8041"/>
          <a:stretch/>
        </p:blipFill>
        <p:spPr>
          <a:xfrm>
            <a:off x="5127791" y="4225519"/>
            <a:ext cx="1911944" cy="1439369"/>
          </a:xfrm>
          <a:prstGeom prst="rect">
            <a:avLst/>
          </a:prstGeom>
        </p:spPr>
      </p:pic>
      <p:pic>
        <p:nvPicPr>
          <p:cNvPr id="10" name="Grafik 9"/>
          <p:cNvPicPr>
            <a:picLocks noChangeAspect="1"/>
          </p:cNvPicPr>
          <p:nvPr/>
        </p:nvPicPr>
        <p:blipFill rotWithShape="1">
          <a:blip r:embed="rId6">
            <a:extLst>
              <a:ext uri="{28A0092B-C50C-407E-A947-70E740481C1C}">
                <a14:useLocalDpi xmlns:a14="http://schemas.microsoft.com/office/drawing/2010/main" val="0"/>
              </a:ext>
            </a:extLst>
          </a:blip>
          <a:srcRect l="5674" r="25961"/>
          <a:stretch/>
        </p:blipFill>
        <p:spPr>
          <a:xfrm>
            <a:off x="2683450" y="4225519"/>
            <a:ext cx="2075094" cy="1436347"/>
          </a:xfrm>
          <a:prstGeom prst="rect">
            <a:avLst/>
          </a:prstGeom>
        </p:spPr>
      </p:pic>
    </p:spTree>
    <p:extLst>
      <p:ext uri="{BB962C8B-B14F-4D97-AF65-F5344CB8AC3E}">
        <p14:creationId xmlns:p14="http://schemas.microsoft.com/office/powerpoint/2010/main" val="3387615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Detektormodul</a:t>
            </a:r>
            <a:endParaRPr lang="de-DE" dirty="0"/>
          </a:p>
        </p:txBody>
      </p:sp>
      <p:sp>
        <p:nvSpPr>
          <p:cNvPr id="8" name="Textfeld 7"/>
          <p:cNvSpPr txBox="1"/>
          <p:nvPr/>
        </p:nvSpPr>
        <p:spPr>
          <a:xfrm>
            <a:off x="1185569" y="1582598"/>
            <a:ext cx="2995762" cy="1015663"/>
          </a:xfrm>
          <a:prstGeom prst="rect">
            <a:avLst/>
          </a:prstGeom>
          <a:noFill/>
        </p:spPr>
        <p:txBody>
          <a:bodyPr wrap="square" rtlCol="0">
            <a:spAutoFit/>
          </a:bodyPr>
          <a:lstStyle/>
          <a:p>
            <a:pPr algn="ctr"/>
            <a:r>
              <a:rPr lang="de-DE" sz="2000" dirty="0" smtClean="0">
                <a:solidFill>
                  <a:srgbClr val="FF0000"/>
                </a:solidFill>
              </a:rPr>
              <a:t>Bild Detektormodul alleine </a:t>
            </a:r>
            <a:r>
              <a:rPr lang="de-DE" sz="2000" dirty="0">
                <a:solidFill>
                  <a:srgbClr val="FF0000"/>
                </a:solidFill>
              </a:rPr>
              <a:t>mit </a:t>
            </a:r>
            <a:r>
              <a:rPr lang="de-DE" sz="2000" dirty="0" smtClean="0">
                <a:solidFill>
                  <a:srgbClr val="FF0000"/>
                </a:solidFill>
              </a:rPr>
              <a:t>geschlossenem Deckel</a:t>
            </a:r>
            <a:endParaRPr lang="de-DE" dirty="0">
              <a:solidFill>
                <a:srgbClr val="FF0000"/>
              </a:solidFil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6461" t="6623" r="26246" b="6881"/>
          <a:stretch/>
        </p:blipFill>
        <p:spPr>
          <a:xfrm>
            <a:off x="6811108" y="1195754"/>
            <a:ext cx="4185138" cy="3591723"/>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3823" t="9183" r="26982" b="-1"/>
          <a:stretch/>
        </p:blipFill>
        <p:spPr>
          <a:xfrm>
            <a:off x="872266" y="3850000"/>
            <a:ext cx="2757062" cy="1712392"/>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val="0"/>
              </a:ext>
            </a:extLst>
          </a:blip>
          <a:srcRect l="8945" t="9387" r="26673" b="25774"/>
          <a:stretch/>
        </p:blipFill>
        <p:spPr>
          <a:xfrm>
            <a:off x="4053024" y="3850000"/>
            <a:ext cx="2900018" cy="1712392"/>
          </a:xfrm>
          <a:prstGeom prst="rect">
            <a:avLst/>
          </a:prstGeom>
        </p:spPr>
      </p:pic>
    </p:spTree>
    <p:extLst>
      <p:ext uri="{BB962C8B-B14F-4D97-AF65-F5344CB8AC3E}">
        <p14:creationId xmlns:p14="http://schemas.microsoft.com/office/powerpoint/2010/main" val="242957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Anlernphase</a:t>
            </a:r>
            <a:endParaRPr lang="de-DE" dirty="0"/>
          </a:p>
        </p:txBody>
      </p:sp>
    </p:spTree>
    <p:extLst>
      <p:ext uri="{BB962C8B-B14F-4D97-AF65-F5344CB8AC3E}">
        <p14:creationId xmlns:p14="http://schemas.microsoft.com/office/powerpoint/2010/main" val="539203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Live Betrieb</a:t>
            </a:r>
            <a:endParaRPr lang="de-DE" dirty="0"/>
          </a:p>
        </p:txBody>
      </p:sp>
    </p:spTree>
    <p:extLst>
      <p:ext uri="{BB962C8B-B14F-4D97-AF65-F5344CB8AC3E}">
        <p14:creationId xmlns:p14="http://schemas.microsoft.com/office/powerpoint/2010/main" val="2322801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Vorteile des </a:t>
            </a:r>
            <a:r>
              <a:rPr lang="de-DE" dirty="0" err="1" smtClean="0"/>
              <a:t>Gestikulasers</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1214293954"/>
              </p:ext>
            </p:extLst>
          </p:nvPr>
        </p:nvGraphicFramePr>
        <p:xfrm>
          <a:off x="1113692" y="813203"/>
          <a:ext cx="8677621" cy="4226825"/>
        </p:xfrm>
        <a:graphic>
          <a:graphicData uri="http://schemas.openxmlformats.org/drawingml/2006/table">
            <a:tbl>
              <a:tblPr firstRow="1" bandRow="1">
                <a:tableStyleId>{68D230F3-CF80-4859-8CE7-A43EE81993B5}</a:tableStyleId>
              </a:tblPr>
              <a:tblGrid>
                <a:gridCol w="2848708"/>
                <a:gridCol w="2793810"/>
                <a:gridCol w="3035103"/>
              </a:tblGrid>
              <a:tr h="748038">
                <a:tc>
                  <a:txBody>
                    <a:bodyPr/>
                    <a:lstStyle/>
                    <a:p>
                      <a:r>
                        <a:rPr lang="de-DE" sz="1600" dirty="0" smtClean="0"/>
                        <a:t>Bekannte</a:t>
                      </a:r>
                      <a:r>
                        <a:rPr lang="de-DE" sz="1600" baseline="0" dirty="0" smtClean="0"/>
                        <a:t> Gestenerkennungssysteme</a:t>
                      </a:r>
                      <a:endParaRPr lang="de-DE" sz="1600" dirty="0"/>
                    </a:p>
                  </a:txBody>
                  <a:tcPr/>
                </a:tc>
                <a:tc>
                  <a:txBody>
                    <a:bodyPr/>
                    <a:lstStyle/>
                    <a:p>
                      <a:r>
                        <a:rPr lang="de-DE" sz="1600" dirty="0" err="1" smtClean="0"/>
                        <a:t>Gestikulaser</a:t>
                      </a:r>
                      <a:endParaRPr lang="de-DE" sz="1600" dirty="0"/>
                    </a:p>
                  </a:txBody>
                  <a:tcPr/>
                </a:tc>
                <a:tc>
                  <a:txBody>
                    <a:bodyPr/>
                    <a:lstStyle/>
                    <a:p>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tc>
                <a:tc>
                  <a:txBody>
                    <a:bodyPr/>
                    <a:lstStyle/>
                    <a:p>
                      <a:pPr marL="0" indent="0">
                        <a:buFont typeface="Arial" panose="020B0604020202020204" pitchFamily="34" charset="0"/>
                        <a:buNone/>
                      </a:pPr>
                      <a:r>
                        <a:rPr lang="de-DE" dirty="0" smtClean="0"/>
                        <a:t>Sensorhandschuh nur in der Anlernphase</a:t>
                      </a:r>
                      <a:endParaRPr lang="de-DE" dirty="0"/>
                    </a:p>
                  </a:txBody>
                  <a:tcPr/>
                </a:tc>
                <a:tc>
                  <a:txBody>
                    <a:bodyPr/>
                    <a:lstStyle/>
                    <a:p>
                      <a:pPr marL="0" indent="0">
                        <a:buFont typeface="Arial" panose="020B0604020202020204" pitchFamily="34" charset="0"/>
                        <a:buNone/>
                      </a:pPr>
                      <a:endParaRPr lang="de-DE" dirty="0"/>
                    </a:p>
                  </a:txBody>
                  <a:tcPr/>
                </a:tc>
              </a:tr>
              <a:tr h="615849">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97509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795474">
                <a:tc>
                  <a:txBody>
                    <a:bodyPr/>
                    <a:lstStyle/>
                    <a:p>
                      <a:r>
                        <a:rPr lang="de-DE" dirty="0" smtClean="0"/>
                        <a:t>Systemtauglichkeit abhängig von</a:t>
                      </a:r>
                      <a:r>
                        <a:rPr lang="de-DE" baseline="0" dirty="0" smtClean="0"/>
                        <a:t> Lichtverhältnissen</a:t>
                      </a:r>
                      <a:endParaRPr lang="de-DE" baseline="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endParaRPr lang="de-DE" baseline="0" dirty="0" smtClean="0"/>
                    </a:p>
                  </a:txBody>
                  <a:tcPr/>
                </a:tc>
                <a:tc>
                  <a:txBody>
                    <a:bodyPr/>
                    <a:lstStyle/>
                    <a:p>
                      <a:pPr marL="0" indent="0">
                        <a:buFont typeface="Arial" panose="020B0604020202020204" pitchFamily="34" charset="0"/>
                        <a:buNone/>
                      </a:pPr>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4151" y="3069770"/>
            <a:ext cx="1364450" cy="404218"/>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4672" y="2848147"/>
            <a:ext cx="871993" cy="72666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4206" y="5207161"/>
            <a:ext cx="1907005" cy="726062"/>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901" y="5095379"/>
            <a:ext cx="1757514" cy="878757"/>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6376" y="3848678"/>
            <a:ext cx="994153" cy="550814"/>
          </a:xfrm>
          <a:prstGeom prst="rect">
            <a:avLst/>
          </a:prstGeom>
        </p:spPr>
      </p:pic>
      <p:sp>
        <p:nvSpPr>
          <p:cNvPr id="10" name="Textfeld 9"/>
          <p:cNvSpPr txBox="1"/>
          <p:nvPr/>
        </p:nvSpPr>
        <p:spPr>
          <a:xfrm>
            <a:off x="6653025" y="1690233"/>
            <a:ext cx="1332340" cy="338554"/>
          </a:xfrm>
          <a:prstGeom prst="rect">
            <a:avLst/>
          </a:prstGeom>
          <a:noFill/>
        </p:spPr>
        <p:txBody>
          <a:bodyPr wrap="square" rtlCol="0">
            <a:spAutoFit/>
          </a:bodyPr>
          <a:lstStyle/>
          <a:p>
            <a:r>
              <a:rPr lang="de-DE" sz="1600" dirty="0" smtClean="0"/>
              <a:t>Anlernphase</a:t>
            </a:r>
            <a:endParaRPr lang="de-DE" dirty="0"/>
          </a:p>
        </p:txBody>
      </p:sp>
      <p:sp>
        <p:nvSpPr>
          <p:cNvPr id="11" name="Textfeld 10"/>
          <p:cNvSpPr txBox="1"/>
          <p:nvPr/>
        </p:nvSpPr>
        <p:spPr>
          <a:xfrm>
            <a:off x="8434685" y="1684909"/>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2" name="Gerade Verbindung mit Pfeil 11"/>
          <p:cNvCxnSpPr>
            <a:stCxn id="10" idx="3"/>
            <a:endCxn id="11" idx="1"/>
          </p:cNvCxnSpPr>
          <p:nvPr/>
        </p:nvCxnSpPr>
        <p:spPr>
          <a:xfrm flipV="1">
            <a:off x="7985365" y="1854186"/>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9795" y="5130548"/>
            <a:ext cx="1496637" cy="842766"/>
          </a:xfrm>
          <a:prstGeom prst="rect">
            <a:avLst/>
          </a:prstGeom>
        </p:spPr>
      </p:pic>
      <p:pic>
        <p:nvPicPr>
          <p:cNvPr id="14" name="Grafik 13"/>
          <p:cNvPicPr>
            <a:picLocks noChangeAspect="1"/>
          </p:cNvPicPr>
          <p:nvPr/>
        </p:nvPicPr>
        <p:blipFill rotWithShape="1">
          <a:blip r:embed="rId9" cstate="print">
            <a:extLst>
              <a:ext uri="{28A0092B-C50C-407E-A947-70E740481C1C}">
                <a14:useLocalDpi xmlns:a14="http://schemas.microsoft.com/office/drawing/2010/main" val="0"/>
              </a:ext>
            </a:extLst>
          </a:blip>
          <a:srcRect l="11328" r="19457"/>
          <a:stretch/>
        </p:blipFill>
        <p:spPr>
          <a:xfrm>
            <a:off x="8248601" y="5083060"/>
            <a:ext cx="1371600" cy="937741"/>
          </a:xfrm>
          <a:prstGeom prst="rect">
            <a:avLst/>
          </a:prstGeom>
        </p:spPr>
      </p:pic>
      <p:pic>
        <p:nvPicPr>
          <p:cNvPr id="16" name="Grafik 15"/>
          <p:cNvPicPr>
            <a:picLocks noChangeAspect="1"/>
          </p:cNvPicPr>
          <p:nvPr/>
        </p:nvPicPr>
        <p:blipFill rotWithShape="1">
          <a:blip r:embed="rId10" cstate="print">
            <a:extLst>
              <a:ext uri="{28A0092B-C50C-407E-A947-70E740481C1C}">
                <a14:useLocalDpi xmlns:a14="http://schemas.microsoft.com/office/drawing/2010/main" val="0"/>
              </a:ext>
            </a:extLst>
          </a:blip>
          <a:srcRect l="14167" t="1133" r="28125" b="691"/>
          <a:stretch/>
        </p:blipFill>
        <p:spPr>
          <a:xfrm>
            <a:off x="7699623" y="2121857"/>
            <a:ext cx="735062" cy="591765"/>
          </a:xfrm>
          <a:prstGeom prst="rect">
            <a:avLst/>
          </a:prstGeom>
        </p:spPr>
      </p:pic>
    </p:spTree>
    <p:extLst>
      <p:ext uri="{BB962C8B-B14F-4D97-AF65-F5344CB8AC3E}">
        <p14:creationId xmlns:p14="http://schemas.microsoft.com/office/powerpoint/2010/main" val="231114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Breitbild</PresentationFormat>
  <Paragraphs>124</Paragraphs>
  <Slides>12</Slides>
  <Notes>11</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12</vt:i4>
      </vt:variant>
    </vt:vector>
  </HeadingPairs>
  <TitlesOfParts>
    <vt:vector size="16" baseType="lpstr">
      <vt:lpstr>Arial</vt:lpstr>
      <vt:lpstr>Noto Sans Symbols</vt:lpstr>
      <vt:lpstr>Wingdings</vt:lpstr>
      <vt:lpstr>Präsentation_Master_RWTH_Institute_16zu9</vt:lpstr>
      <vt:lpstr>Die neue Möglichkeit der Gestenerkennung</vt:lpstr>
      <vt:lpstr>Motivation</vt:lpstr>
      <vt:lpstr>Der Gestikulaser</vt:lpstr>
      <vt:lpstr>Photoplatte</vt:lpstr>
      <vt:lpstr>Oktokommander</vt:lpstr>
      <vt:lpstr>Detektormodul</vt:lpstr>
      <vt:lpstr>Anlernphase</vt:lpstr>
      <vt:lpstr>Live Betrieb</vt:lpstr>
      <vt:lpstr>Vorteile des Gestikulasers</vt:lpstr>
      <vt:lpstr>Anwendungsmöglichkeiten</vt:lpstr>
      <vt:lpstr>Sponsoren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dc:creator>Cailing</dc:creator>
  <cp:lastModifiedBy>Cailing Fu</cp:lastModifiedBy>
  <cp:revision>193</cp:revision>
  <dcterms:modified xsi:type="dcterms:W3CDTF">2018-11-09T14:09:18Z</dcterms:modified>
</cp:coreProperties>
</file>